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17" r:id="rId5"/>
    <p:sldId id="338" r:id="rId6"/>
    <p:sldId id="307" r:id="rId7"/>
    <p:sldId id="308" r:id="rId8"/>
    <p:sldId id="278" r:id="rId9"/>
    <p:sldId id="309" r:id="rId10"/>
    <p:sldId id="312" r:id="rId11"/>
    <p:sldId id="263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A58"/>
    <a:srgbClr val="505A47"/>
    <a:srgbClr val="D1D8B7"/>
    <a:srgbClr val="A09D79"/>
    <a:srgbClr val="AD5C4D"/>
    <a:srgbClr val="543E35"/>
    <a:srgbClr val="637700"/>
    <a:srgbClr val="FFF4ED"/>
    <a:srgbClr val="5E6A7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405" autoAdjust="0"/>
  </p:normalViewPr>
  <p:slideViewPr>
    <p:cSldViewPr snapToGrid="0">
      <p:cViewPr>
        <p:scale>
          <a:sx n="75" d="100"/>
          <a:sy n="75" d="100"/>
        </p:scale>
        <p:origin x="974" y="293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135" d="100"/>
        <a:sy n="135" d="100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9" Type="http://schemas.openxmlformats.org/officeDocument/2006/relationships/tableStyles" Target="tableStyles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34" Type="http://schemas.openxmlformats.org/officeDocument/2006/relationships/notesMaster" Target="notesMasters/notesMaster1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slide" Target="slides/slide29.xml" /><Relationship Id="rId38" Type="http://schemas.openxmlformats.org/officeDocument/2006/relationships/theme" Target="theme/theme1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slide" Target="slides/slide25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slide" Target="slides/slide28.xml" /><Relationship Id="rId37" Type="http://schemas.openxmlformats.org/officeDocument/2006/relationships/viewProps" Target="viewProps.xml" /><Relationship Id="rId40" Type="http://schemas.microsoft.com/office/2018/10/relationships/authors" Target="authors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36" Type="http://schemas.openxmlformats.org/officeDocument/2006/relationships/presProps" Target="presProps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slide" Target="slides/slide27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slide" Target="slides/slide26.xml" /><Relationship Id="rId35" Type="http://schemas.openxmlformats.org/officeDocument/2006/relationships/handoutMaster" Target="handoutMasters/handoutMaster1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10/27/2024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10/27/2024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BFD7-3F26-AFD4-F030-DBE1AE11C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noProof="0" smtClean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 /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7404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51">
            <a:extLst>
              <a:ext uri="{FF2B5EF4-FFF2-40B4-BE49-F238E27FC236}">
                <a16:creationId xmlns:a16="http://schemas.microsoft.com/office/drawing/2014/main" id="{4A781A8E-199F-1F48-C80E-B6501B563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10423648" y="-93866"/>
            <a:ext cx="1698615" cy="1838087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22">
            <a:extLst>
              <a:ext uri="{FF2B5EF4-FFF2-40B4-BE49-F238E27FC236}">
                <a16:creationId xmlns:a16="http://schemas.microsoft.com/office/drawing/2014/main" id="{1C466053-4CA7-4CBB-C1D2-19FE899BE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100480F-88D3-CF82-FAF8-9527C86B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05F17713-1E50-F9DA-1134-DEB4A4AE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05A7D8CB-7B8B-DA38-6E7E-0DAEB7D299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2816352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CE441B96-235E-1744-83C7-22A1E6ED8BB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97800" y="2039111"/>
            <a:ext cx="6949440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F605979-8A00-C008-E1AA-6AC1F9EAB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71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3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274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941984E2-3225-05D3-3A3D-9D5F5840E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5" y="0"/>
            <a:ext cx="6558260" cy="6858000"/>
          </a:xfrm>
          <a:custGeom>
            <a:avLst/>
            <a:gdLst>
              <a:gd name="connsiteX0" fmla="*/ 0 w 6558260"/>
              <a:gd name="connsiteY0" fmla="*/ 0 h 6858000"/>
              <a:gd name="connsiteX1" fmla="*/ 5115438 w 6558260"/>
              <a:gd name="connsiteY1" fmla="*/ 0 h 6858000"/>
              <a:gd name="connsiteX2" fmla="*/ 5238365 w 6558260"/>
              <a:gd name="connsiteY2" fmla="*/ 66359 h 6858000"/>
              <a:gd name="connsiteX3" fmla="*/ 6291520 w 6558260"/>
              <a:gd name="connsiteY3" fmla="*/ 1269725 h 6858000"/>
              <a:gd name="connsiteX4" fmla="*/ 6458331 w 6558260"/>
              <a:gd name="connsiteY4" fmla="*/ 3184523 h 6858000"/>
              <a:gd name="connsiteX5" fmla="*/ 5040408 w 6558260"/>
              <a:gd name="connsiteY5" fmla="*/ 4821851 h 6858000"/>
              <a:gd name="connsiteX6" fmla="*/ 4308904 w 6558260"/>
              <a:gd name="connsiteY6" fmla="*/ 5001158 h 6858000"/>
              <a:gd name="connsiteX7" fmla="*/ 2788379 w 6558260"/>
              <a:gd name="connsiteY7" fmla="*/ 5605778 h 6858000"/>
              <a:gd name="connsiteX8" fmla="*/ 1789804 w 6558260"/>
              <a:gd name="connsiteY8" fmla="*/ 6672529 h 6858000"/>
              <a:gd name="connsiteX9" fmla="*/ 1681243 w 6558260"/>
              <a:gd name="connsiteY9" fmla="*/ 6840787 h 6858000"/>
              <a:gd name="connsiteX10" fmla="*/ 1670576 w 6558260"/>
              <a:gd name="connsiteY10" fmla="*/ 6858000 h 6858000"/>
              <a:gd name="connsiteX11" fmla="*/ 0 w 655826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58260" h="685800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1467" y="914400"/>
            <a:ext cx="5641848" cy="5029200"/>
          </a:xfrm>
        </p:spPr>
        <p:txBody>
          <a:bodyPr anchor="ctr" anchorCtr="0"/>
          <a:lstStyle>
            <a:lvl1pPr algn="l"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68956" y="1143000"/>
            <a:ext cx="4190999" cy="4679830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575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11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43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16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theme" Target="../theme/theme1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51" r:id="rId4"/>
    <p:sldLayoutId id="2147483676" r:id="rId5"/>
    <p:sldLayoutId id="2147483661" r:id="rId6"/>
    <p:sldLayoutId id="2147483670" r:id="rId7"/>
    <p:sldLayoutId id="2147483678" r:id="rId8"/>
    <p:sldLayoutId id="2147483664" r:id="rId9"/>
    <p:sldLayoutId id="2147483680" r:id="rId10"/>
    <p:sldLayoutId id="2147483681" r:id="rId11"/>
    <p:sldLayoutId id="2147483682" r:id="rId12"/>
    <p:sldLayoutId id="2147483666" r:id="rId13"/>
    <p:sldLayoutId id="214748365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5.jp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8.jp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 /><Relationship Id="rId2" Type="http://schemas.openxmlformats.org/officeDocument/2006/relationships/image" Target="../media/image20.jp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 /><Relationship Id="rId2" Type="http://schemas.openxmlformats.org/officeDocument/2006/relationships/image" Target="../media/image22.jp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 /><Relationship Id="rId2" Type="http://schemas.openxmlformats.org/officeDocument/2006/relationships/image" Target="../media/image24.jp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 /><Relationship Id="rId2" Type="http://schemas.openxmlformats.org/officeDocument/2006/relationships/image" Target="../media/image26.jp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 /><Relationship Id="rId2" Type="http://schemas.openxmlformats.org/officeDocument/2006/relationships/image" Target="../media/image28.jp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 /><Relationship Id="rId2" Type="http://schemas.openxmlformats.org/officeDocument/2006/relationships/image" Target="../media/image30.jp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 /><Relationship Id="rId2" Type="http://schemas.openxmlformats.org/officeDocument/2006/relationships/image" Target="../media/image33.jp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 /><Relationship Id="rId2" Type="http://schemas.openxmlformats.org/officeDocument/2006/relationships/image" Target="../media/image35.jp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 /><Relationship Id="rId2" Type="http://schemas.openxmlformats.org/officeDocument/2006/relationships/image" Target="../media/image37.jp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 /><Relationship Id="rId2" Type="http://schemas.openxmlformats.org/officeDocument/2006/relationships/image" Target="../media/image39.jp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 /><Relationship Id="rId2" Type="http://schemas.openxmlformats.org/officeDocument/2006/relationships/image" Target="../media/image41.jp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 /><Relationship Id="rId2" Type="http://schemas.openxmlformats.org/officeDocument/2006/relationships/image" Target="../media/image43.jp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 /><Relationship Id="rId2" Type="http://schemas.openxmlformats.org/officeDocument/2006/relationships/image" Target="../media/image45.jp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3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9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6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3690" y="914400"/>
            <a:ext cx="9204620" cy="5029200"/>
          </a:xfrm>
        </p:spPr>
        <p:txBody>
          <a:bodyPr anchor="ctr"/>
          <a:lstStyle/>
          <a:p>
            <a:r>
              <a:rPr lang="en-US" dirty="0"/>
              <a:t> Oracle Purchasing Tracking Implementation for the Logistics Industry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1049" r="26408"/>
          <a:stretch/>
        </p:blipFill>
        <p:spPr>
          <a:xfrm>
            <a:off x="-81023" y="1352328"/>
            <a:ext cx="5764193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2911" b="2911"/>
          <a:stretch/>
        </p:blipFill>
        <p:spPr>
          <a:xfrm>
            <a:off x="5822142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26" t="17484" r="22456"/>
          <a:stretch/>
        </p:blipFill>
        <p:spPr>
          <a:xfrm>
            <a:off x="176784" y="3603594"/>
            <a:ext cx="8849162" cy="3211333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115" r="58362"/>
          <a:stretch/>
        </p:blipFill>
        <p:spPr>
          <a:xfrm>
            <a:off x="176784" y="43073"/>
            <a:ext cx="8849162" cy="360359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6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197" t="7026" r="16109" b="29128"/>
          <a:stretch/>
        </p:blipFill>
        <p:spPr>
          <a:xfrm>
            <a:off x="274297" y="0"/>
            <a:ext cx="8724624" cy="2953472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1369" b="1369"/>
          <a:stretch/>
        </p:blipFill>
        <p:spPr>
          <a:xfrm>
            <a:off x="176784" y="2953472"/>
            <a:ext cx="5395006" cy="3822231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626941-2BB2-492F-A9CD-2DC3E444E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790" y="2953472"/>
            <a:ext cx="5533090" cy="382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8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809" r="3175"/>
          <a:stretch/>
        </p:blipFill>
        <p:spPr>
          <a:xfrm>
            <a:off x="23363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4246" b="4246"/>
          <a:stretch/>
        </p:blipFill>
        <p:spPr>
          <a:xfrm>
            <a:off x="6096000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5272" b="5272"/>
          <a:stretch/>
        </p:blipFill>
        <p:spPr>
          <a:xfrm>
            <a:off x="23363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l="1118" r="1118"/>
          <a:stretch/>
        </p:blipFill>
        <p:spPr>
          <a:xfrm>
            <a:off x="6096000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66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391" r="391"/>
          <a:stretch/>
        </p:blipFill>
        <p:spPr>
          <a:xfrm>
            <a:off x="23363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2417" b="2417"/>
          <a:stretch/>
        </p:blipFill>
        <p:spPr>
          <a:xfrm>
            <a:off x="6096000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63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152" t="-733" r="126" b="-1957"/>
          <a:stretch/>
        </p:blipFill>
        <p:spPr>
          <a:xfrm>
            <a:off x="568960" y="-40640"/>
            <a:ext cx="10383520" cy="426510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-1559" t="10369" r="5503" b="35135"/>
          <a:stretch/>
        </p:blipFill>
        <p:spPr>
          <a:xfrm>
            <a:off x="1239520" y="3942080"/>
            <a:ext cx="8910320" cy="29159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21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2134" b="2134"/>
          <a:stretch/>
        </p:blipFill>
        <p:spPr>
          <a:xfrm>
            <a:off x="23363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360" b="360"/>
          <a:stretch/>
        </p:blipFill>
        <p:spPr>
          <a:xfrm>
            <a:off x="6096000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6760" b="6760"/>
          <a:stretch/>
        </p:blipFill>
        <p:spPr>
          <a:xfrm>
            <a:off x="23363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4567" b="4567"/>
          <a:stretch/>
        </p:blipFill>
        <p:spPr>
          <a:xfrm>
            <a:off x="6096000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3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363" r="-377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-123" r="-409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0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D208-58AF-44E0-8495-17E94EEDD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351364"/>
            <a:ext cx="10360152" cy="881210"/>
          </a:xfrm>
        </p:spPr>
        <p:txBody>
          <a:bodyPr/>
          <a:lstStyle/>
          <a:p>
            <a:r>
              <a:rPr lang="en-US" dirty="0"/>
              <a:t>MEET THE TEAM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061B804-4DFB-484C-BE39-CDCC54FC2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856192"/>
              </p:ext>
            </p:extLst>
          </p:nvPr>
        </p:nvGraphicFramePr>
        <p:xfrm>
          <a:off x="2032000" y="3625426"/>
          <a:ext cx="8128000" cy="258572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6700538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380533824"/>
                    </a:ext>
                  </a:extLst>
                </a:gridCol>
              </a:tblGrid>
              <a:tr h="18457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STUDENT ID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5708219"/>
                  </a:ext>
                </a:extLst>
              </a:tr>
              <a:tr h="184574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dk1"/>
                          </a:solidFill>
                        </a:rPr>
                        <a:t>Nada Ashraf</a:t>
                      </a:r>
                      <a:endParaRPr lang="en-US" sz="1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21048301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320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Mohanad</a:t>
                      </a:r>
                      <a:r>
                        <a:rPr lang="en-US" b="1" dirty="0"/>
                        <a:t> Mahmoud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21034016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90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Mahmoud Adel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21004041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65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Ahmed Abd El-alim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21041887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089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Mohamed Gamal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21035946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997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Emad Hafez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21014801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1043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194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375" r="375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2926" b="2926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90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2220" b="2220"/>
          <a:stretch/>
        </p:blipFill>
        <p:spPr>
          <a:xfrm>
            <a:off x="1849074" y="1006887"/>
            <a:ext cx="7071406" cy="5210037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7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40" r="40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20669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20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6335" b="6335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t="-1858" b="34466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73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439" b="439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23016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09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l="463" r="463"/>
          <a:stretch/>
        </p:blipFill>
        <p:spPr>
          <a:xfrm>
            <a:off x="75184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392" r="6514"/>
          <a:stretch/>
        </p:blipFill>
        <p:spPr>
          <a:xfrm>
            <a:off x="5720080" y="1352328"/>
            <a:ext cx="639673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50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375" b="375"/>
          <a:stretch/>
        </p:blipFill>
        <p:spPr>
          <a:xfrm>
            <a:off x="0" y="1352328"/>
            <a:ext cx="5637192" cy="4153344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rcRect t="1815" b="1815"/>
          <a:stretch/>
        </p:blipFill>
        <p:spPr>
          <a:xfrm>
            <a:off x="5795264" y="1352328"/>
            <a:ext cx="639673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79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rcRect t="9970" b="9970"/>
          <a:stretch/>
        </p:blipFill>
        <p:spPr>
          <a:xfrm>
            <a:off x="1315720" y="148843"/>
            <a:ext cx="8717280" cy="3617837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b="43128"/>
          <a:stretch/>
        </p:blipFill>
        <p:spPr>
          <a:xfrm>
            <a:off x="1315720" y="3766680"/>
            <a:ext cx="8717280" cy="3091320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25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9763" b="9321"/>
          <a:stretch/>
        </p:blipFill>
        <p:spPr>
          <a:xfrm>
            <a:off x="894080" y="0"/>
            <a:ext cx="8717280" cy="2997200"/>
          </a:xfrm>
          <a:noFill/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t="9016" r="2098" b="9274"/>
          <a:stretch/>
        </p:blipFill>
        <p:spPr>
          <a:xfrm>
            <a:off x="2331720" y="2941828"/>
            <a:ext cx="6024880" cy="3916172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4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7386320" cy="5029200"/>
          </a:xfrm>
        </p:spPr>
        <p:txBody>
          <a:bodyPr/>
          <a:lstStyle/>
          <a:p>
            <a:r>
              <a:rPr lang="en-US" sz="7200" dirty="0">
                <a:solidFill>
                  <a:schemeClr val="accent3">
                    <a:lumMod val="5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467" y="914400"/>
            <a:ext cx="5641848" cy="50292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963261"/>
              </p:ext>
            </p:extLst>
          </p:nvPr>
        </p:nvGraphicFramePr>
        <p:xfrm>
          <a:off x="6869113" y="1143000"/>
          <a:ext cx="4190999" cy="4614818"/>
        </p:xfrm>
        <a:graphic>
          <a:graphicData uri="http://schemas.openxmlformats.org/drawingml/2006/table">
            <a:tbl>
              <a:tblPr firstRow="1" bandRow="1"/>
              <a:tblGrid>
                <a:gridCol w="4190999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8279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+mn-lt"/>
                          <a:cs typeface="Gill Sans Light" panose="020B0302020104020203" pitchFamily="34" charset="-79"/>
                        </a:rPr>
                        <a:t>OBJECTIVE</a:t>
                      </a:r>
                    </a:p>
                    <a:p>
                      <a:pPr algn="r"/>
                      <a:r>
                        <a:rPr lang="en-US" sz="2400" b="0" dirty="0">
                          <a:latin typeface="+mj-lt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979008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/>
                        <a:t>SCOPE OF WORK </a:t>
                      </a:r>
                    </a:p>
                    <a:p>
                      <a:pPr algn="r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998987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/>
                        <a:t>PROBLEM STATEMENT</a:t>
                      </a:r>
                    </a:p>
                    <a:p>
                      <a:pPr algn="r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959028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PROPOSED SOLUTION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8548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/>
                        <a:t>SYSTEM IMPLEMENTATION</a:t>
                      </a:r>
                      <a:endParaRPr lang="en-US" sz="2400" b="0" dirty="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54" y="914400"/>
            <a:ext cx="6458594" cy="5029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OBJECTIVE</a:t>
            </a:r>
            <a:r>
              <a:rPr lang="en-US" sz="24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</a:t>
            </a:r>
            <a:br>
              <a:rPr lang="en-US" dirty="0"/>
            </a:b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objective of this project is to implement Oracle Purchasing Tracking in the logistics </a:t>
            </a:r>
            <a:br>
              <a:rPr lang="en-US" sz="6000" dirty="0"/>
            </a:b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industry, enhancing the efficiency and transparency of purchasing processes by providing </a:t>
            </a:r>
            <a:br>
              <a:rPr lang="en-US" sz="6000" dirty="0"/>
            </a:b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real-time tracking of procurement activities.</a:t>
            </a:r>
            <a:endParaRPr lang="en-US" dirty="0"/>
          </a:p>
        </p:txBody>
      </p:sp>
      <p:pic>
        <p:nvPicPr>
          <p:cNvPr id="8" name="Picture Placeholder 21">
            <a:extLst>
              <a:ext uri="{FF2B5EF4-FFF2-40B4-BE49-F238E27FC236}">
                <a16:creationId xmlns:a16="http://schemas.microsoft.com/office/drawing/2014/main" id="{FFD2BD9F-962D-9BA5-14BE-C9CD52FEF9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7340" r="9154"/>
          <a:stretch/>
        </p:blipFill>
        <p:spPr>
          <a:xfrm>
            <a:off x="7401941" y="0"/>
            <a:ext cx="4790059" cy="6587067"/>
          </a:xfrm>
        </p:spPr>
      </p:pic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6133" y="2595476"/>
            <a:ext cx="5449824" cy="479394"/>
          </a:xfrm>
        </p:spPr>
        <p:txBody>
          <a:bodyPr anchor="b"/>
          <a:lstStyle/>
          <a:p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Scope of Work</a:t>
            </a:r>
            <a:r>
              <a:rPr lang="en-US" sz="4800" dirty="0">
                <a:solidFill>
                  <a:schemeClr val="accent3">
                    <a:lumMod val="50000"/>
                  </a:schemeClr>
                </a:solidFill>
                <a:effectLst/>
                <a:latin typeface="Times New Roman" panose="02020603050405020304" pitchFamily="18" charset="0"/>
              </a:rPr>
              <a:t>: 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0DEBEDD0-2C97-CD36-23CF-99F08280682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7559" r="2707"/>
          <a:stretch/>
        </p:blipFill>
        <p:spPr>
          <a:xfrm>
            <a:off x="-1" y="261780"/>
            <a:ext cx="5046134" cy="6596220"/>
          </a:xfrm>
          <a:solidFill>
            <a:schemeClr val="tx1"/>
          </a:solidFill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62320" y="3074870"/>
            <a:ext cx="6379593" cy="1280160"/>
          </a:xfrm>
        </p:spPr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Analyze the current purchasing processes and challenges within the logistics industry. </a:t>
            </a:r>
            <a:endParaRPr lang="en-US" cap="none" dirty="0"/>
          </a:p>
          <a:p>
            <a:r>
              <a:rPr lang="en-US" sz="18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configure Oracle purchasing tracking to enable real-time monitoring of Purchase Orders and deliveries. </a:t>
            </a:r>
            <a:endParaRPr lang="en-US" cap="none" dirty="0"/>
          </a:p>
          <a:p>
            <a:r>
              <a:rPr lang="en-US" sz="18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integrate the solution with other modules such as inventory and supply chain Management. </a:t>
            </a:r>
            <a:endParaRPr lang="en-US" cap="none" dirty="0"/>
          </a:p>
          <a:p>
            <a:r>
              <a:rPr lang="en-US" sz="18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test and optimize the system to ensure full functionality and user adoption. </a:t>
            </a:r>
            <a:endParaRPr lang="en-US" cap="none" dirty="0"/>
          </a:p>
          <a:p>
            <a:r>
              <a:rPr lang="en-US" sz="18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 </a:t>
            </a:r>
            <a:r>
              <a:rPr lang="en-US" sz="180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provide training materials and documentation for end-users. 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8" y="2039111"/>
            <a:ext cx="6081205" cy="390448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 the logistics industry, purchasing processes often suffer from inefficiencies due to a lack of real-time tracking and visibility.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This results in delays, poor supplier collaboration, and inaccurate inventory levels.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project aims to solve these challenges by implementing Oracle Purchasing Tracking to optimize procurement activities and provide better oversight. </a:t>
            </a:r>
            <a:endParaRPr lang="en-US" sz="2400" dirty="0"/>
          </a:p>
        </p:txBody>
      </p:sp>
      <p:pic>
        <p:nvPicPr>
          <p:cNvPr id="5" name="Picture Placeholder 4" descr="A group of people working on a project&#10;&#10;Description automatically generated">
            <a:extLst>
              <a:ext uri="{FF2B5EF4-FFF2-40B4-BE49-F238E27FC236}">
                <a16:creationId xmlns:a16="http://schemas.microsoft.com/office/drawing/2014/main" id="{CEAA88AF-36DA-445B-A03A-6EAA110F70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46115" t="-317" r="7207" b="317"/>
          <a:stretch/>
        </p:blipFill>
        <p:spPr>
          <a:xfrm>
            <a:off x="7623125" y="-20757"/>
            <a:ext cx="4589511" cy="655502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CD348E-9357-0442-4555-AF6B4AFE3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 </a:t>
            </a:r>
            <a:r>
              <a:rPr lang="en-US" sz="4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</a:rPr>
              <a:t>Proposed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proposed solution is to implement Oracle purchasing tracking to provide end-to-end visibility of purchase orders, from when they are placed until delivery is completed. This will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Allow the logistics industry to streamline purchasing processes, improve supplier relationships,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Ensure timely procurement of essential materials and services.</a:t>
            </a:r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8869757-F643-C013-26AA-3DDE950800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6767" r="46557"/>
          <a:stretch/>
        </p:blipFill>
        <p:spPr>
          <a:xfrm>
            <a:off x="7602489" y="0"/>
            <a:ext cx="4589511" cy="6555026"/>
          </a:xfrm>
        </p:spPr>
      </p:pic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">
            <a:extLst>
              <a:ext uri="{FF2B5EF4-FFF2-40B4-BE49-F238E27FC236}">
                <a16:creationId xmlns:a16="http://schemas.microsoft.com/office/drawing/2014/main" id="{2A3D95EF-8A67-7F71-37EF-9EB02511B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0152" cy="2843784"/>
          </a:xfrm>
        </p:spPr>
        <p:txBody>
          <a:bodyPr anchor="b"/>
          <a:lstStyle/>
          <a:p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</a:rPr>
              <a:t>System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40EBF8FB-C3A3-4B19-8F47-30A33A157B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-2750" t="1" r="1148" b="1"/>
          <a:stretch/>
        </p:blipFill>
        <p:spPr>
          <a:xfrm>
            <a:off x="138896" y="1352328"/>
            <a:ext cx="5498296" cy="4153344"/>
          </a:xfrm>
          <a:noFill/>
        </p:spPr>
      </p:pic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C562755-0D1A-4AB9-8A34-08FF0FBF0A7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-2650" r="-3560" b="3"/>
          <a:stretch/>
        </p:blipFill>
        <p:spPr>
          <a:xfrm>
            <a:off x="5822142" y="1352328"/>
            <a:ext cx="5862366" cy="4153344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CAB645-8DCF-445B-A978-F397DD71D0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136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64407_win32_SD_v20" id="{3EA9D323-E7D5-42E3-83AA-4E89B21FB6B6}" vid="{BDF16A16-3A0E-4332-958C-C5797045A0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DF9CEC-52C2-4D14-B2F5-11176002A8B6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{198E2F27-BEDF-4FC4-A1DD-96DC76772186}tf11964407_win32</Template>
  <TotalTime>169</TotalTime>
  <Words>304</Words>
  <Application>Microsoft Office PowerPoint</Application>
  <PresentationFormat>Widescreen</PresentationFormat>
  <Paragraphs>73</Paragraphs>
  <Slides>29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Custom</vt:lpstr>
      <vt:lpstr> Oracle Purchasing Tracking Implementation for the Logistics Industry</vt:lpstr>
      <vt:lpstr>MEET THE TEAM</vt:lpstr>
      <vt:lpstr>AGENDA</vt:lpstr>
      <vt:lpstr>OBJECTIVE:  The objective of this project is to implement Oracle Purchasing Tracking in the logistics  industry, enhancing the efficiency and transparency of purchasing processes by providing  real-time tracking of procurement activities.</vt:lpstr>
      <vt:lpstr>Scope of Work: </vt:lpstr>
      <vt:lpstr> Problem Statement</vt:lpstr>
      <vt:lpstr> Proposed Solution</vt:lpstr>
      <vt:lpstr>System 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Oracle Purchasing Tracking Implementation for the Logistics Industry</dc:title>
  <dc:creator>Nadoda</dc:creator>
  <cp:lastModifiedBy>abogamal3jn1@gmail.com</cp:lastModifiedBy>
  <cp:revision>7</cp:revision>
  <dcterms:created xsi:type="dcterms:W3CDTF">2024-09-17T16:21:12Z</dcterms:created>
  <dcterms:modified xsi:type="dcterms:W3CDTF">2024-10-27T15:38:50Z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